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79704" autoAdjust="0"/>
  </p:normalViewPr>
  <p:slideViewPr>
    <p:cSldViewPr snapToGrid="0">
      <p:cViewPr varScale="1">
        <p:scale>
          <a:sx n="72" d="100"/>
          <a:sy n="72" d="100"/>
        </p:scale>
        <p:origin x="125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29245F-6C10-4794-8333-0AE72FB75AAB}" type="datetimeFigureOut">
              <a:rPr lang="en-US" smtClean="0"/>
              <a:t>8/6/2021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789A7-96EC-48BD-909F-A66C49477AF2}" type="slidenum">
              <a:rPr lang="en-US" smtClean="0"/>
              <a:t>‹#›</a:t>
            </a:fld>
            <a:endParaRPr lang="en-US"/>
          </a:p>
        </p:txBody>
      </p:sp>
    </p:spTree>
    <p:extLst>
      <p:ext uri="{BB962C8B-B14F-4D97-AF65-F5344CB8AC3E}">
        <p14:creationId xmlns:p14="http://schemas.microsoft.com/office/powerpoint/2010/main" val="3703480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Olivia Gump is seventy-two years and has achieved a lot as a manager in a telecommunication company. Gump stopped working at sixty years and she has lived a good life with no health problems. However, when she reached 67 her memory loss started. Gump had a problem remembering things and implementing simple roles, which increased the siblings' attention in seeking medical help as the issue increased progressively. The patient's problem was the inability to perform daily activities because of the increased cognitive decline. Also, since Gump was old and could not handle simple roles, she suffered from depression and took antidepressants.</a:t>
            </a:r>
          </a:p>
          <a:p>
            <a:endParaRPr lang="en-US" dirty="0"/>
          </a:p>
        </p:txBody>
      </p:sp>
      <p:sp>
        <p:nvSpPr>
          <p:cNvPr id="4" name="Slide Number Placeholder 3"/>
          <p:cNvSpPr>
            <a:spLocks noGrp="1"/>
          </p:cNvSpPr>
          <p:nvPr>
            <p:ph type="sldNum" sz="quarter" idx="5"/>
          </p:nvPr>
        </p:nvSpPr>
        <p:spPr/>
        <p:txBody>
          <a:bodyPr/>
          <a:lstStyle/>
          <a:p>
            <a:fld id="{9F1789A7-96EC-48BD-909F-A66C49477AF2}" type="slidenum">
              <a:rPr lang="en-US" smtClean="0"/>
              <a:t>2</a:t>
            </a:fld>
            <a:endParaRPr lang="en-US"/>
          </a:p>
        </p:txBody>
      </p:sp>
    </p:spTree>
    <p:extLst>
      <p:ext uri="{BB962C8B-B14F-4D97-AF65-F5344CB8AC3E}">
        <p14:creationId xmlns:p14="http://schemas.microsoft.com/office/powerpoint/2010/main" val="3595520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 patient background details indicate that they did not have any history of memory loss or associated illness. Therefore, Gump has lived a healthy life throughout her career until retirement. Moreover, after reviewing her family history, there was no past experiences of suffering from dementia or any other associated illness that could cause Alzheimer. Nevertheless, Gump was identified to agonize from hopelessness while at sixty-two years and has been using antidepressants. It does not know the reason for suffering from depression, which made it possible to stop driving. Since she retired, Gump has not traveled, and also, no immunization done to her. Furthermore, it is vital to note that she does not have any history of using drugs such as smoking or alcohol use.</a:t>
            </a:r>
          </a:p>
          <a:p>
            <a:endParaRPr lang="en-US" dirty="0"/>
          </a:p>
        </p:txBody>
      </p:sp>
      <p:sp>
        <p:nvSpPr>
          <p:cNvPr id="4" name="Slide Number Placeholder 3"/>
          <p:cNvSpPr>
            <a:spLocks noGrp="1"/>
          </p:cNvSpPr>
          <p:nvPr>
            <p:ph type="sldNum" sz="quarter" idx="5"/>
          </p:nvPr>
        </p:nvSpPr>
        <p:spPr/>
        <p:txBody>
          <a:bodyPr/>
          <a:lstStyle/>
          <a:p>
            <a:fld id="{9F1789A7-96EC-48BD-909F-A66C49477AF2}" type="slidenum">
              <a:rPr lang="en-US" smtClean="0"/>
              <a:t>3</a:t>
            </a:fld>
            <a:endParaRPr lang="en-US"/>
          </a:p>
        </p:txBody>
      </p:sp>
    </p:spTree>
    <p:extLst>
      <p:ext uri="{BB962C8B-B14F-4D97-AF65-F5344CB8AC3E}">
        <p14:creationId xmlns:p14="http://schemas.microsoft.com/office/powerpoint/2010/main" val="1148425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When Gump arrived in the hospital, the nurse performed a physical assessment first, and several tests were done. For example. She was measured blood pressure, and the results were 140/90mmHg. This indicated high blood pressure, and based on her age, it makes her have stage 2 hypertension. The bowel sound was also measured and found to be between 15-45 per minute. Moreover, the last physical exercise was ambulation, and it was measured using the ten meter-walk tests. The result indicated that Gump had an ICC of 0.024. The results were poor, and she was taken for more assessment of her condition.</a:t>
            </a:r>
          </a:p>
          <a:p>
            <a:endParaRPr lang="en-US" dirty="0"/>
          </a:p>
        </p:txBody>
      </p:sp>
      <p:sp>
        <p:nvSpPr>
          <p:cNvPr id="4" name="Slide Number Placeholder 3"/>
          <p:cNvSpPr>
            <a:spLocks noGrp="1"/>
          </p:cNvSpPr>
          <p:nvPr>
            <p:ph type="sldNum" sz="quarter" idx="5"/>
          </p:nvPr>
        </p:nvSpPr>
        <p:spPr/>
        <p:txBody>
          <a:bodyPr/>
          <a:lstStyle/>
          <a:p>
            <a:fld id="{9F1789A7-96EC-48BD-909F-A66C49477AF2}" type="slidenum">
              <a:rPr lang="en-US" smtClean="0"/>
              <a:t>4</a:t>
            </a:fld>
            <a:endParaRPr lang="en-US"/>
          </a:p>
        </p:txBody>
      </p:sp>
    </p:spTree>
    <p:extLst>
      <p:ext uri="{BB962C8B-B14F-4D97-AF65-F5344CB8AC3E}">
        <p14:creationId xmlns:p14="http://schemas.microsoft.com/office/powerpoint/2010/main" val="38630755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Times New Roman" panose="02020603050405020304" pitchFamily="18" charset="0"/>
                <a:ea typeface="Calibri" panose="020F0502020204030204" pitchFamily="34" charset="0"/>
                <a:cs typeface="Times New Roman" panose="02020603050405020304" pitchFamily="18" charset="0"/>
              </a:rPr>
              <a:t>More assessments are done to establish the health problem of Gump. Gump was suffering from forgetting past activities and events as well as depression. Therefore, the nurses will need to conduct diagnostic tests for memory impairment, functional abilities, behavior variations, and thinking skills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Pietrzak</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et al., 2018). The tests used are mental status testing to check the cognitive and memory skills. The scores were less and resulted in the next tests using the neuropsychological test. The results indicated that Gump is unable to perform her daily duties and was suffering from depression.  Mental status and neuropsychological tests are vital in testing Alzheimer's. The interview with family members indicated that Gump had changed behavior and functional abilities and cognitive skills were deteriorating.</a:t>
            </a:r>
            <a:endParaRPr lang="en-US" sz="12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F1789A7-96EC-48BD-909F-A66C49477AF2}" type="slidenum">
              <a:rPr lang="en-US" smtClean="0"/>
              <a:t>5</a:t>
            </a:fld>
            <a:endParaRPr lang="en-US"/>
          </a:p>
        </p:txBody>
      </p:sp>
    </p:spTree>
    <p:extLst>
      <p:ext uri="{BB962C8B-B14F-4D97-AF65-F5344CB8AC3E}">
        <p14:creationId xmlns:p14="http://schemas.microsoft.com/office/powerpoint/2010/main" val="3761986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Based on the patient diagnosis and history, Gump was suffering from Alzheimer. This disease is a progressive neurologic disease that causes the mind to reduce, and cells die. Therefore, Bondi et al. (2017) claimed that Alzheimer's is one of </a:t>
            </a:r>
            <a:r>
              <a:rPr lang="en-US" sz="1200">
                <a:effectLst/>
                <a:latin typeface="Times New Roman" panose="02020603050405020304" pitchFamily="18" charset="0"/>
                <a:ea typeface="Calibri" panose="020F0502020204030204" pitchFamily="34" charset="0"/>
                <a:cs typeface="Times New Roman" panose="02020603050405020304" pitchFamily="18" charset="0"/>
              </a:rPr>
              <a:t>the most recognized </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causes of dementia since it causes an unceasing decline in intelligence to the patient. Moreover, almost all the symptoms of Alzheimer's are present to Gump, which comprises memory loss, challenges in thinking, and concentration. Similarly, these behavior variations and social skills impact the patients and make them unable to work independently. Bondi et al. (2017) claimed that the cause of Alzheimer's is associated with various factors such as genetics, environmental and lifestyle.</a:t>
            </a:r>
          </a:p>
          <a:p>
            <a:endParaRPr lang="en-US" dirty="0"/>
          </a:p>
        </p:txBody>
      </p:sp>
      <p:sp>
        <p:nvSpPr>
          <p:cNvPr id="4" name="Slide Number Placeholder 3"/>
          <p:cNvSpPr>
            <a:spLocks noGrp="1"/>
          </p:cNvSpPr>
          <p:nvPr>
            <p:ph type="sldNum" sz="quarter" idx="5"/>
          </p:nvPr>
        </p:nvSpPr>
        <p:spPr/>
        <p:txBody>
          <a:bodyPr/>
          <a:lstStyle/>
          <a:p>
            <a:fld id="{9F1789A7-96EC-48BD-909F-A66C49477AF2}" type="slidenum">
              <a:rPr lang="en-US" smtClean="0"/>
              <a:t>6</a:t>
            </a:fld>
            <a:endParaRPr lang="en-US"/>
          </a:p>
        </p:txBody>
      </p:sp>
    </p:spTree>
    <p:extLst>
      <p:ext uri="{BB962C8B-B14F-4D97-AF65-F5344CB8AC3E}">
        <p14:creationId xmlns:p14="http://schemas.microsoft.com/office/powerpoint/2010/main" val="3960430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Gump has demonstrated all symptoms of Alzheimer's disease, and thus, because of her behavioral changes, she will use medications that will control the behavior variations. For example, she will use antidepressants to deal with the issue of depression, antianxiety drugs to deal with anxiety. Similarly, other drugs she can use are antipsychotics to deal with hallucination and delusion challenges. The nurses are concerned with helping Gump navigate the daily events and activities and stop the behavior changes. Therefore, for nurses to achieve their goals, they must concentrate on realizing the patient's medication and educating them on how and what time to take the medications. Also, Bondi et al. (2017) stated that Alzheimer's disease could be treated using a donepezil drug in all stages.</a:t>
            </a:r>
          </a:p>
          <a:p>
            <a:endParaRPr lang="en-US" dirty="0"/>
          </a:p>
        </p:txBody>
      </p:sp>
      <p:sp>
        <p:nvSpPr>
          <p:cNvPr id="4" name="Slide Number Placeholder 3"/>
          <p:cNvSpPr>
            <a:spLocks noGrp="1"/>
          </p:cNvSpPr>
          <p:nvPr>
            <p:ph type="sldNum" sz="quarter" idx="5"/>
          </p:nvPr>
        </p:nvSpPr>
        <p:spPr/>
        <p:txBody>
          <a:bodyPr/>
          <a:lstStyle/>
          <a:p>
            <a:fld id="{9F1789A7-96EC-48BD-909F-A66C49477AF2}" type="slidenum">
              <a:rPr lang="en-US" smtClean="0"/>
              <a:t>7</a:t>
            </a:fld>
            <a:endParaRPr lang="en-US"/>
          </a:p>
        </p:txBody>
      </p:sp>
    </p:spTree>
    <p:extLst>
      <p:ext uri="{BB962C8B-B14F-4D97-AF65-F5344CB8AC3E}">
        <p14:creationId xmlns:p14="http://schemas.microsoft.com/office/powerpoint/2010/main" val="12109243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Nurses need to understand that as technology advances, diagnosis and managing the disease also progresses. Therefore, as time moves, they need to be aware of several future changes in the treatment of Alzheimer's. Nurses will need to recognize that several factors cause Alzheimer's, making it challenging for the drug to be tested. Thus, not all drugs will treat patients with Alzheimer's. Moreover, nurses need to be aware that they should continue researching to understand Alzheimer's pathologies. Technology advancements have helped develop biomarkers used in diagnosing Alzheimer's; thus, nurses will have to train and recognize future diagnosis methods.</a:t>
            </a:r>
          </a:p>
          <a:p>
            <a:endParaRPr lang="en-US" dirty="0"/>
          </a:p>
        </p:txBody>
      </p:sp>
      <p:sp>
        <p:nvSpPr>
          <p:cNvPr id="4" name="Slide Number Placeholder 3"/>
          <p:cNvSpPr>
            <a:spLocks noGrp="1"/>
          </p:cNvSpPr>
          <p:nvPr>
            <p:ph type="sldNum" sz="quarter" idx="5"/>
          </p:nvPr>
        </p:nvSpPr>
        <p:spPr/>
        <p:txBody>
          <a:bodyPr/>
          <a:lstStyle/>
          <a:p>
            <a:fld id="{9F1789A7-96EC-48BD-909F-A66C49477AF2}" type="slidenum">
              <a:rPr lang="en-US" smtClean="0"/>
              <a:t>8</a:t>
            </a:fld>
            <a:endParaRPr lang="en-US"/>
          </a:p>
        </p:txBody>
      </p:sp>
    </p:spTree>
    <p:extLst>
      <p:ext uri="{BB962C8B-B14F-4D97-AF65-F5344CB8AC3E}">
        <p14:creationId xmlns:p14="http://schemas.microsoft.com/office/powerpoint/2010/main" val="10509399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There is tremendous ongoing research in understanding Alzheimer's and new treatment options being explored. The new areas of research comprise understanding the two proteins concerned with the development and progress of Alzheimer's. The proteins are amyloid and tau. Also, the new treatment options explored are those that deal with the compounds that act on the pathological substrate of Alzheimer's disease. There is one alternative therapy called immunotherapy. </a:t>
            </a:r>
            <a:r>
              <a:rPr lang="en-US" sz="12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Yiannopoulou</a:t>
            </a:r>
            <a:r>
              <a:rPr lang="en-US" sz="12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&amp; </a:t>
            </a:r>
            <a:r>
              <a:rPr lang="en-US" sz="12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Papageorgiou</a:t>
            </a:r>
            <a:r>
              <a:rPr lang="en-US" sz="12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(2020)</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stated that immunotherapy is one of the study strategies and concentrates on amyloid clearance. Over six million Americans of all ages have Alzheimer and approximately 6.2 million with more than 65 years are living with Alzheimer's (Alzheimer's Association,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n.d</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With the rapid progress in research, there is a likelihood for future nurses to encounter future treatments and therapies.</a:t>
            </a:r>
          </a:p>
          <a:p>
            <a:endParaRPr lang="en-US" dirty="0"/>
          </a:p>
        </p:txBody>
      </p:sp>
      <p:sp>
        <p:nvSpPr>
          <p:cNvPr id="4" name="Slide Number Placeholder 3"/>
          <p:cNvSpPr>
            <a:spLocks noGrp="1"/>
          </p:cNvSpPr>
          <p:nvPr>
            <p:ph type="sldNum" sz="quarter" idx="5"/>
          </p:nvPr>
        </p:nvSpPr>
        <p:spPr/>
        <p:txBody>
          <a:bodyPr/>
          <a:lstStyle/>
          <a:p>
            <a:fld id="{9F1789A7-96EC-48BD-909F-A66C49477AF2}" type="slidenum">
              <a:rPr lang="en-US" smtClean="0"/>
              <a:t>9</a:t>
            </a:fld>
            <a:endParaRPr lang="en-US"/>
          </a:p>
        </p:txBody>
      </p:sp>
    </p:spTree>
    <p:extLst>
      <p:ext uri="{BB962C8B-B14F-4D97-AF65-F5344CB8AC3E}">
        <p14:creationId xmlns:p14="http://schemas.microsoft.com/office/powerpoint/2010/main" val="32293246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1789A7-96EC-48BD-909F-A66C49477AF2}" type="slidenum">
              <a:rPr lang="en-US" smtClean="0"/>
              <a:t>10</a:t>
            </a:fld>
            <a:endParaRPr lang="en-US"/>
          </a:p>
        </p:txBody>
      </p:sp>
    </p:spTree>
    <p:extLst>
      <p:ext uri="{BB962C8B-B14F-4D97-AF65-F5344CB8AC3E}">
        <p14:creationId xmlns:p14="http://schemas.microsoft.com/office/powerpoint/2010/main" val="34666257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299576A-161A-46F1-8E83-EFD35C671587}" type="datetimeFigureOut">
              <a:rPr lang="en-US" smtClean="0"/>
              <a:t>8/6/2021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2C0700-050E-4E64-877A-C5E958817BED}" type="slidenum">
              <a:rPr lang="en-US" smtClean="0"/>
              <a:t>‹#›</a:t>
            </a:fld>
            <a:endParaRPr lang="en-US"/>
          </a:p>
        </p:txBody>
      </p:sp>
    </p:spTree>
    <p:extLst>
      <p:ext uri="{BB962C8B-B14F-4D97-AF65-F5344CB8AC3E}">
        <p14:creationId xmlns:p14="http://schemas.microsoft.com/office/powerpoint/2010/main" val="2806382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299576A-161A-46F1-8E83-EFD35C671587}" type="datetimeFigureOut">
              <a:rPr lang="en-US" smtClean="0"/>
              <a:t>8/6/2021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2C0700-050E-4E64-877A-C5E958817BED}" type="slidenum">
              <a:rPr lang="en-US" smtClean="0"/>
              <a:t>‹#›</a:t>
            </a:fld>
            <a:endParaRPr lang="en-US"/>
          </a:p>
        </p:txBody>
      </p:sp>
    </p:spTree>
    <p:extLst>
      <p:ext uri="{BB962C8B-B14F-4D97-AF65-F5344CB8AC3E}">
        <p14:creationId xmlns:p14="http://schemas.microsoft.com/office/powerpoint/2010/main" val="151688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299576A-161A-46F1-8E83-EFD35C671587}" type="datetimeFigureOut">
              <a:rPr lang="en-US" smtClean="0"/>
              <a:t>8/6/2021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2C0700-050E-4E64-877A-C5E958817BED}" type="slidenum">
              <a:rPr lang="en-US" smtClean="0"/>
              <a:t>‹#›</a:t>
            </a:fld>
            <a:endParaRPr lang="en-US"/>
          </a:p>
        </p:txBody>
      </p:sp>
    </p:spTree>
    <p:extLst>
      <p:ext uri="{BB962C8B-B14F-4D97-AF65-F5344CB8AC3E}">
        <p14:creationId xmlns:p14="http://schemas.microsoft.com/office/powerpoint/2010/main" val="763004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299576A-161A-46F1-8E83-EFD35C671587}" type="datetimeFigureOut">
              <a:rPr lang="en-US" smtClean="0"/>
              <a:t>8/6/2021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2C0700-050E-4E64-877A-C5E958817BED}"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00344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99576A-161A-46F1-8E83-EFD35C671587}" type="datetimeFigureOut">
              <a:rPr lang="en-US" smtClean="0"/>
              <a:t>8/6/2021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2C0700-050E-4E64-877A-C5E958817BED}" type="slidenum">
              <a:rPr lang="en-US" smtClean="0"/>
              <a:t>‹#›</a:t>
            </a:fld>
            <a:endParaRPr lang="en-US"/>
          </a:p>
        </p:txBody>
      </p:sp>
    </p:spTree>
    <p:extLst>
      <p:ext uri="{BB962C8B-B14F-4D97-AF65-F5344CB8AC3E}">
        <p14:creationId xmlns:p14="http://schemas.microsoft.com/office/powerpoint/2010/main" val="35840758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299576A-161A-46F1-8E83-EFD35C671587}" type="datetimeFigureOut">
              <a:rPr lang="en-US" smtClean="0"/>
              <a:t>8/6/2021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2C0700-050E-4E64-877A-C5E958817BED}" type="slidenum">
              <a:rPr lang="en-US" smtClean="0"/>
              <a:t>‹#›</a:t>
            </a:fld>
            <a:endParaRPr lang="en-US"/>
          </a:p>
        </p:txBody>
      </p:sp>
    </p:spTree>
    <p:extLst>
      <p:ext uri="{BB962C8B-B14F-4D97-AF65-F5344CB8AC3E}">
        <p14:creationId xmlns:p14="http://schemas.microsoft.com/office/powerpoint/2010/main" val="35582084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299576A-161A-46F1-8E83-EFD35C671587}" type="datetimeFigureOut">
              <a:rPr lang="en-US" smtClean="0"/>
              <a:t>8/6/2021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2C0700-050E-4E64-877A-C5E958817BED}" type="slidenum">
              <a:rPr lang="en-US" smtClean="0"/>
              <a:t>‹#›</a:t>
            </a:fld>
            <a:endParaRPr lang="en-US"/>
          </a:p>
        </p:txBody>
      </p:sp>
    </p:spTree>
    <p:extLst>
      <p:ext uri="{BB962C8B-B14F-4D97-AF65-F5344CB8AC3E}">
        <p14:creationId xmlns:p14="http://schemas.microsoft.com/office/powerpoint/2010/main" val="33016703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99576A-161A-46F1-8E83-EFD35C671587}" type="datetimeFigureOut">
              <a:rPr lang="en-US" smtClean="0"/>
              <a:t>8/6/2021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2C0700-050E-4E64-877A-C5E958817BED}" type="slidenum">
              <a:rPr lang="en-US" smtClean="0"/>
              <a:t>‹#›</a:t>
            </a:fld>
            <a:endParaRPr lang="en-US"/>
          </a:p>
        </p:txBody>
      </p:sp>
    </p:spTree>
    <p:extLst>
      <p:ext uri="{BB962C8B-B14F-4D97-AF65-F5344CB8AC3E}">
        <p14:creationId xmlns:p14="http://schemas.microsoft.com/office/powerpoint/2010/main" val="41596270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99576A-161A-46F1-8E83-EFD35C671587}" type="datetimeFigureOut">
              <a:rPr lang="en-US" smtClean="0"/>
              <a:t>8/6/2021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2C0700-050E-4E64-877A-C5E958817BED}" type="slidenum">
              <a:rPr lang="en-US" smtClean="0"/>
              <a:t>‹#›</a:t>
            </a:fld>
            <a:endParaRPr lang="en-US"/>
          </a:p>
        </p:txBody>
      </p:sp>
    </p:spTree>
    <p:extLst>
      <p:ext uri="{BB962C8B-B14F-4D97-AF65-F5344CB8AC3E}">
        <p14:creationId xmlns:p14="http://schemas.microsoft.com/office/powerpoint/2010/main" val="3318878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6299576A-161A-46F1-8E83-EFD35C671587}" type="datetimeFigureOut">
              <a:rPr lang="en-US" smtClean="0"/>
              <a:t>8/6/2021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2C0700-050E-4E64-877A-C5E958817BED}" type="slidenum">
              <a:rPr lang="en-US" smtClean="0"/>
              <a:t>‹#›</a:t>
            </a:fld>
            <a:endParaRPr lang="en-US"/>
          </a:p>
        </p:txBody>
      </p:sp>
    </p:spTree>
    <p:extLst>
      <p:ext uri="{BB962C8B-B14F-4D97-AF65-F5344CB8AC3E}">
        <p14:creationId xmlns:p14="http://schemas.microsoft.com/office/powerpoint/2010/main" val="413086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99576A-161A-46F1-8E83-EFD35C671587}" type="datetimeFigureOut">
              <a:rPr lang="en-US" smtClean="0"/>
              <a:t>8/6/2021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2C0700-050E-4E64-877A-C5E958817BED}" type="slidenum">
              <a:rPr lang="en-US" smtClean="0"/>
              <a:t>‹#›</a:t>
            </a:fld>
            <a:endParaRPr lang="en-US"/>
          </a:p>
        </p:txBody>
      </p:sp>
    </p:spTree>
    <p:extLst>
      <p:ext uri="{BB962C8B-B14F-4D97-AF65-F5344CB8AC3E}">
        <p14:creationId xmlns:p14="http://schemas.microsoft.com/office/powerpoint/2010/main" val="420464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299576A-161A-46F1-8E83-EFD35C671587}" type="datetimeFigureOut">
              <a:rPr lang="en-US" smtClean="0"/>
              <a:t>8/6/2021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2C0700-050E-4E64-877A-C5E958817BED}" type="slidenum">
              <a:rPr lang="en-US" smtClean="0"/>
              <a:t>‹#›</a:t>
            </a:fld>
            <a:endParaRPr lang="en-US"/>
          </a:p>
        </p:txBody>
      </p:sp>
    </p:spTree>
    <p:extLst>
      <p:ext uri="{BB962C8B-B14F-4D97-AF65-F5344CB8AC3E}">
        <p14:creationId xmlns:p14="http://schemas.microsoft.com/office/powerpoint/2010/main" val="754397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299576A-161A-46F1-8E83-EFD35C671587}" type="datetimeFigureOut">
              <a:rPr lang="en-US" smtClean="0"/>
              <a:t>8/6/2021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2C0700-050E-4E64-877A-C5E958817BED}" type="slidenum">
              <a:rPr lang="en-US" smtClean="0"/>
              <a:t>‹#›</a:t>
            </a:fld>
            <a:endParaRPr lang="en-US"/>
          </a:p>
        </p:txBody>
      </p:sp>
    </p:spTree>
    <p:extLst>
      <p:ext uri="{BB962C8B-B14F-4D97-AF65-F5344CB8AC3E}">
        <p14:creationId xmlns:p14="http://schemas.microsoft.com/office/powerpoint/2010/main" val="3817066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6299576A-161A-46F1-8E83-EFD35C671587}" type="datetimeFigureOut">
              <a:rPr lang="en-US" smtClean="0"/>
              <a:t>8/6/2021</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CE2C0700-050E-4E64-877A-C5E958817BED}" type="slidenum">
              <a:rPr lang="en-US" smtClean="0"/>
              <a:t>‹#›</a:t>
            </a:fld>
            <a:endParaRPr lang="en-US"/>
          </a:p>
        </p:txBody>
      </p:sp>
    </p:spTree>
    <p:extLst>
      <p:ext uri="{BB962C8B-B14F-4D97-AF65-F5344CB8AC3E}">
        <p14:creationId xmlns:p14="http://schemas.microsoft.com/office/powerpoint/2010/main" val="1946992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299576A-161A-46F1-8E83-EFD35C671587}" type="datetimeFigureOut">
              <a:rPr lang="en-US" smtClean="0"/>
              <a:t>8/6/2021</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CE2C0700-050E-4E64-877A-C5E958817BED}" type="slidenum">
              <a:rPr lang="en-US" smtClean="0"/>
              <a:t>‹#›</a:t>
            </a:fld>
            <a:endParaRPr lang="en-US"/>
          </a:p>
        </p:txBody>
      </p:sp>
    </p:spTree>
    <p:extLst>
      <p:ext uri="{BB962C8B-B14F-4D97-AF65-F5344CB8AC3E}">
        <p14:creationId xmlns:p14="http://schemas.microsoft.com/office/powerpoint/2010/main" val="1952577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6299576A-161A-46F1-8E83-EFD35C671587}" type="datetimeFigureOut">
              <a:rPr lang="en-US" smtClean="0"/>
              <a:t>8/6/2021</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CE2C0700-050E-4E64-877A-C5E958817BED}" type="slidenum">
              <a:rPr lang="en-US" smtClean="0"/>
              <a:t>‹#›</a:t>
            </a:fld>
            <a:endParaRPr lang="en-US"/>
          </a:p>
        </p:txBody>
      </p:sp>
    </p:spTree>
    <p:extLst>
      <p:ext uri="{BB962C8B-B14F-4D97-AF65-F5344CB8AC3E}">
        <p14:creationId xmlns:p14="http://schemas.microsoft.com/office/powerpoint/2010/main" val="1033182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299576A-161A-46F1-8E83-EFD35C671587}" type="datetimeFigureOut">
              <a:rPr lang="en-US" smtClean="0"/>
              <a:t>8/6/2021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2C0700-050E-4E64-877A-C5E958817BED}" type="slidenum">
              <a:rPr lang="en-US" smtClean="0"/>
              <a:t>‹#›</a:t>
            </a:fld>
            <a:endParaRPr lang="en-US"/>
          </a:p>
        </p:txBody>
      </p:sp>
    </p:spTree>
    <p:extLst>
      <p:ext uri="{BB962C8B-B14F-4D97-AF65-F5344CB8AC3E}">
        <p14:creationId xmlns:p14="http://schemas.microsoft.com/office/powerpoint/2010/main" val="1445680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299576A-161A-46F1-8E83-EFD35C671587}" type="datetimeFigureOut">
              <a:rPr lang="en-US" smtClean="0"/>
              <a:t>8/6/2021</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E2C0700-050E-4E64-877A-C5E958817BED}" type="slidenum">
              <a:rPr lang="en-US" smtClean="0"/>
              <a:t>‹#›</a:t>
            </a:fld>
            <a:endParaRPr lang="en-US"/>
          </a:p>
        </p:txBody>
      </p:sp>
    </p:spTree>
    <p:extLst>
      <p:ext uri="{BB962C8B-B14F-4D97-AF65-F5344CB8AC3E}">
        <p14:creationId xmlns:p14="http://schemas.microsoft.com/office/powerpoint/2010/main" val="169370520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alz.org/alzheimers-dementia/factsfigures#:~:text=More%20than%206%20million%20Americans%20of%20all%20ages%20have%20Alzheimer's,11.3%25)%20has%20Alzheimer's%20dementia"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BA962E7-27AD-43D0-9D8F-760C827AC47F}"/>
              </a:ext>
            </a:extLst>
          </p:cNvPr>
          <p:cNvPicPr>
            <a:picLocks noChangeAspect="1"/>
          </p:cNvPicPr>
          <p:nvPr/>
        </p:nvPicPr>
        <p:blipFill>
          <a:blip r:embed="rId2"/>
          <a:stretch>
            <a:fillRect/>
          </a:stretch>
        </p:blipFill>
        <p:spPr>
          <a:xfrm>
            <a:off x="0" y="0"/>
            <a:ext cx="12191999" cy="6858000"/>
          </a:xfrm>
          <a:prstGeom prst="rect">
            <a:avLst/>
          </a:prstGeom>
        </p:spPr>
      </p:pic>
      <p:sp>
        <p:nvSpPr>
          <p:cNvPr id="2" name="Title 1">
            <a:extLst>
              <a:ext uri="{FF2B5EF4-FFF2-40B4-BE49-F238E27FC236}">
                <a16:creationId xmlns:a16="http://schemas.microsoft.com/office/drawing/2014/main" id="{0042BD98-0661-4E21-9662-C76E45FE38F5}"/>
              </a:ext>
            </a:extLst>
          </p:cNvPr>
          <p:cNvSpPr>
            <a:spLocks noGrp="1"/>
          </p:cNvSpPr>
          <p:nvPr>
            <p:ph type="ctrTitle"/>
          </p:nvPr>
        </p:nvSpPr>
        <p:spPr/>
        <p:txBody>
          <a:bodyPr/>
          <a:lstStyle/>
          <a:p>
            <a:r>
              <a:rPr lang="en-US" dirty="0">
                <a:latin typeface="Times New Roman" panose="02020603050405020304" pitchFamily="18" charset="0"/>
                <a:cs typeface="Times New Roman" panose="02020603050405020304" pitchFamily="18" charset="0"/>
              </a:rPr>
              <a:t>Alzheimer’s Disease</a:t>
            </a:r>
          </a:p>
        </p:txBody>
      </p:sp>
      <p:sp>
        <p:nvSpPr>
          <p:cNvPr id="3" name="Subtitle 2">
            <a:extLst>
              <a:ext uri="{FF2B5EF4-FFF2-40B4-BE49-F238E27FC236}">
                <a16:creationId xmlns:a16="http://schemas.microsoft.com/office/drawing/2014/main" id="{4FCC3627-CD37-4CAC-AD27-3100923C9D5E}"/>
              </a:ext>
            </a:extLst>
          </p:cNvPr>
          <p:cNvSpPr>
            <a:spLocks noGrp="1"/>
          </p:cNvSpPr>
          <p:nvPr>
            <p:ph type="subTitle" idx="1"/>
          </p:nvPr>
        </p:nvSpPr>
        <p:spPr/>
        <p:txBody>
          <a:bodyPr>
            <a:normAutofit fontScale="70000" lnSpcReduction="20000"/>
          </a:bodyPr>
          <a:lstStyle/>
          <a:p>
            <a:r>
              <a:rPr lang="en-US" dirty="0">
                <a:solidFill>
                  <a:schemeClr val="tx1"/>
                </a:solidFill>
                <a:latin typeface="Times New Roman" panose="02020603050405020304" pitchFamily="18" charset="0"/>
                <a:cs typeface="Times New Roman" panose="02020603050405020304" pitchFamily="18" charset="0"/>
              </a:rPr>
              <a:t>Student’s Name</a:t>
            </a:r>
          </a:p>
          <a:p>
            <a:r>
              <a:rPr lang="en-US" dirty="0">
                <a:solidFill>
                  <a:schemeClr val="tx1"/>
                </a:solidFill>
                <a:latin typeface="Times New Roman" panose="02020603050405020304" pitchFamily="18" charset="0"/>
                <a:cs typeface="Times New Roman" panose="02020603050405020304" pitchFamily="18" charset="0"/>
              </a:rPr>
              <a:t>Institutional Affiliations</a:t>
            </a:r>
          </a:p>
          <a:p>
            <a:r>
              <a:rPr lang="en-US" dirty="0">
                <a:solidFill>
                  <a:schemeClr val="tx1"/>
                </a:solidFill>
                <a:latin typeface="Times New Roman" panose="02020603050405020304" pitchFamily="18" charset="0"/>
                <a:cs typeface="Times New Roman" panose="02020603050405020304" pitchFamily="18" charset="0"/>
              </a:rPr>
              <a:t>Date</a:t>
            </a:r>
          </a:p>
        </p:txBody>
      </p:sp>
    </p:spTree>
    <p:extLst>
      <p:ext uri="{BB962C8B-B14F-4D97-AF65-F5344CB8AC3E}">
        <p14:creationId xmlns:p14="http://schemas.microsoft.com/office/powerpoint/2010/main" val="2166406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75E7A-1432-412F-B1C3-E06A0348DE1C}"/>
              </a:ext>
            </a:extLst>
          </p:cNvPr>
          <p:cNvSpPr>
            <a:spLocks noGrp="1"/>
          </p:cNvSpPr>
          <p:nvPr>
            <p:ph type="title"/>
          </p:nvPr>
        </p:nvSpPr>
        <p:spPr/>
        <p:txBody>
          <a:bodyPr>
            <a:normAutofit/>
          </a:bodyPr>
          <a:lstStyle/>
          <a:p>
            <a:pPr algn="ctr"/>
            <a:r>
              <a:rPr lang="en-US" dirty="0">
                <a:latin typeface="Times New Roman" panose="02020603050405020304" pitchFamily="18" charset="0"/>
                <a:cs typeface="Times New Roman" panose="02020603050405020304" pitchFamily="18" charset="0"/>
              </a:rPr>
              <a:t>References </a:t>
            </a:r>
          </a:p>
        </p:txBody>
      </p:sp>
      <p:sp>
        <p:nvSpPr>
          <p:cNvPr id="3" name="Content Placeholder 2">
            <a:extLst>
              <a:ext uri="{FF2B5EF4-FFF2-40B4-BE49-F238E27FC236}">
                <a16:creationId xmlns:a16="http://schemas.microsoft.com/office/drawing/2014/main" id="{F13116A2-DB08-4581-97A0-29C7138322C0}"/>
              </a:ext>
            </a:extLst>
          </p:cNvPr>
          <p:cNvSpPr>
            <a:spLocks noGrp="1"/>
          </p:cNvSpPr>
          <p:nvPr>
            <p:ph idx="1"/>
          </p:nvPr>
        </p:nvSpPr>
        <p:spPr/>
        <p:txBody>
          <a:bodyPr>
            <a:normAutofit fontScale="25000" lnSpcReduction="20000"/>
          </a:bodyPr>
          <a:lstStyle/>
          <a:p>
            <a:pPr marL="0" marR="0">
              <a:lnSpc>
                <a:spcPct val="107000"/>
              </a:lnSpc>
              <a:spcBef>
                <a:spcPts val="0"/>
              </a:spcBef>
              <a:spcAft>
                <a:spcPts val="800"/>
              </a:spcAft>
            </a:pP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Alzheimer’s Association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n.d</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Facts and figures. </a:t>
            </a:r>
            <a:r>
              <a:rPr lang="en-US" sz="96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3"/>
              </a:rPr>
              <a:t>https://www.alz.org/alzheimers-dementia/factsfigures#:~:text=More%20than%206%20million%20Americans%20of%20all%20ages%20have%20Alzheimer's,11.3%25)%20has%20Alzheimer's%20dementia</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Bondi, M. W., Edmonds, E. C., &amp;amp; Salmon, D. P. (2017). Alzheimer&amp;#39;s disease: past, present, and future. Journal of the International Neuropsychological Society, 23(9-10), 818-831.</a:t>
            </a:r>
          </a:p>
          <a:p>
            <a:pPr marL="0" marR="0">
              <a:lnSpc>
                <a:spcPct val="107000"/>
              </a:lnSpc>
              <a:spcBef>
                <a:spcPts val="0"/>
              </a:spcBef>
              <a:spcAft>
                <a:spcPts val="800"/>
              </a:spcAft>
            </a:pP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Pietrzak</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K.,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Czarnecka</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K., </a:t>
            </a:r>
            <a:r>
              <a:rPr lang="en-US" sz="9600" dirty="0" err="1">
                <a:effectLst/>
                <a:latin typeface="Times New Roman" panose="02020603050405020304" pitchFamily="18" charset="0"/>
                <a:ea typeface="Calibri" panose="020F0502020204030204" pitchFamily="34" charset="0"/>
                <a:cs typeface="Times New Roman" panose="02020603050405020304" pitchFamily="18" charset="0"/>
              </a:rPr>
              <a:t>Mikiciuk-Olasik</a:t>
            </a: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E., &amp;amp; Szymanski, P. (2018). New perspectives of Alzheimer disease diagnosis–The most popular and future methods. Medicinal</a:t>
            </a:r>
          </a:p>
          <a:p>
            <a:pPr marL="0" marR="0" indent="0">
              <a:lnSpc>
                <a:spcPct val="107000"/>
              </a:lnSpc>
              <a:spcBef>
                <a:spcPts val="0"/>
              </a:spcBef>
              <a:spcAft>
                <a:spcPts val="800"/>
              </a:spcAft>
              <a:buNone/>
            </a:pP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Chemistry, 14(1), 34-43.</a:t>
            </a:r>
          </a:p>
          <a:p>
            <a:endParaRPr lang="en-US" dirty="0"/>
          </a:p>
        </p:txBody>
      </p:sp>
    </p:spTree>
    <p:extLst>
      <p:ext uri="{BB962C8B-B14F-4D97-AF65-F5344CB8AC3E}">
        <p14:creationId xmlns:p14="http://schemas.microsoft.com/office/powerpoint/2010/main" val="28074627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26D9-2DA6-4004-986A-B6B184B92868}"/>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References</a:t>
            </a:r>
          </a:p>
        </p:txBody>
      </p:sp>
      <p:sp>
        <p:nvSpPr>
          <p:cNvPr id="3" name="Content Placeholder 2">
            <a:extLst>
              <a:ext uri="{FF2B5EF4-FFF2-40B4-BE49-F238E27FC236}">
                <a16:creationId xmlns:a16="http://schemas.microsoft.com/office/drawing/2014/main" id="{66E7737D-5E9B-490E-A088-19D8AB40E9EB}"/>
              </a:ext>
            </a:extLst>
          </p:cNvPr>
          <p:cNvSpPr>
            <a:spLocks noGrp="1"/>
          </p:cNvSpPr>
          <p:nvPr>
            <p:ph idx="1"/>
          </p:nvPr>
        </p:nvSpPr>
        <p:spPr/>
        <p:txBody>
          <a:bodyPr/>
          <a:lstStyle/>
          <a:p>
            <a:pPr marL="0" marR="0">
              <a:lnSpc>
                <a:spcPct val="107000"/>
              </a:lnSpc>
              <a:spcBef>
                <a:spcPts val="0"/>
              </a:spcBef>
              <a:spcAft>
                <a:spcPts val="800"/>
              </a:spcAft>
            </a:pP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Sahyouni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R., Verma, A., &amp;amp; Chen, J. W. (2016). Alzheimer&amp;#39;s disease decoded: The history, present, and future of Alzheimer&amp;#39;s disease and dementia. World Scientific.</a:t>
            </a:r>
            <a:endParaRPr lang="en-US" sz="24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endParaRPr>
          </a:p>
          <a:p>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Yiannopoulou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K. G., &amp;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Papageorgiou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S. G. (2020). Current and future treatments in Alzheimer disease: an update.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Journal of central nervous system disease</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12</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1179573520907397.</a:t>
            </a:r>
          </a:p>
          <a:p>
            <a:endParaRPr lang="en-US" dirty="0"/>
          </a:p>
        </p:txBody>
      </p:sp>
    </p:spTree>
    <p:extLst>
      <p:ext uri="{BB962C8B-B14F-4D97-AF65-F5344CB8AC3E}">
        <p14:creationId xmlns:p14="http://schemas.microsoft.com/office/powerpoint/2010/main" val="1040199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C99359-1E72-4986-8BCA-CC3EC1721531}"/>
              </a:ext>
            </a:extLst>
          </p:cNvPr>
          <p:cNvPicPr>
            <a:picLocks noChangeAspect="1"/>
          </p:cNvPicPr>
          <p:nvPr/>
        </p:nvPicPr>
        <p:blipFill>
          <a:blip r:embed="rId3"/>
          <a:stretch>
            <a:fillRect/>
          </a:stretch>
        </p:blipFill>
        <p:spPr>
          <a:xfrm>
            <a:off x="0" y="1"/>
            <a:ext cx="12192000" cy="6858000"/>
          </a:xfrm>
          <a:prstGeom prst="rect">
            <a:avLst/>
          </a:prstGeom>
        </p:spPr>
      </p:pic>
      <p:sp>
        <p:nvSpPr>
          <p:cNvPr id="2" name="Title 1">
            <a:extLst>
              <a:ext uri="{FF2B5EF4-FFF2-40B4-BE49-F238E27FC236}">
                <a16:creationId xmlns:a16="http://schemas.microsoft.com/office/drawing/2014/main" id="{652F732D-AF05-42BC-9394-88D7D0F3641D}"/>
              </a:ext>
            </a:extLst>
          </p:cNvPr>
          <p:cNvSpPr>
            <a:spLocks noGrp="1"/>
          </p:cNvSpPr>
          <p:nvPr>
            <p:ph type="title"/>
          </p:nvPr>
        </p:nvSpPr>
        <p:spPr/>
        <p:txBody>
          <a:bodyPr/>
          <a:lstStyle/>
          <a:p>
            <a:pPr algn="ctr"/>
            <a:r>
              <a:rPr lang="en-US" dirty="0">
                <a:effectLst/>
                <a:latin typeface="Times New Roman" panose="02020603050405020304" pitchFamily="18" charset="0"/>
                <a:ea typeface="Calibri" panose="020F0502020204030204" pitchFamily="34" charset="0"/>
                <a:cs typeface="Times New Roman" panose="02020603050405020304" pitchFamily="18" charset="0"/>
              </a:rPr>
              <a:t>Introduction to the case or situation</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BA14A73B-3FB8-4570-B8F3-AB9D2B162282}"/>
              </a:ext>
            </a:extLst>
          </p:cNvPr>
          <p:cNvSpPr>
            <a:spLocks noGrp="1"/>
          </p:cNvSpPr>
          <p:nvPr>
            <p:ph idx="1"/>
          </p:nvPr>
        </p:nvSpPr>
        <p:spPr/>
        <p:txBody>
          <a:bodyPr/>
          <a:lstStyle/>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The patient is Olivia Gump, a 72-year-old woman</a:t>
            </a:r>
          </a:p>
          <a:p>
            <a:pPr marL="0" marR="0">
              <a:lnSpc>
                <a:spcPct val="107000"/>
              </a:lnSpc>
              <a:spcBef>
                <a:spcPts val="0"/>
              </a:spcBef>
              <a:spcAft>
                <a:spcPts val="8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Gump stopped working as a supervisor</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from a technology and communication firm</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She has </a:t>
            </a:r>
            <a:r>
              <a:rPr lang="en-US" sz="2400" dirty="0">
                <a:latin typeface="Times New Roman" panose="02020603050405020304" pitchFamily="18" charset="0"/>
                <a:ea typeface="Calibri" panose="020F0502020204030204" pitchFamily="34" charset="0"/>
                <a:cs typeface="Times New Roman" panose="02020603050405020304" pitchFamily="18" charset="0"/>
              </a:rPr>
              <a:t>suffered from recalling problems and executing simple life functions</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The condition continued progressively, and decided to seek medical help</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The family was concerned with the increase in cognitive decline</a:t>
            </a:r>
          </a:p>
          <a:p>
            <a:endParaRPr lang="en-US" dirty="0"/>
          </a:p>
        </p:txBody>
      </p:sp>
    </p:spTree>
    <p:extLst>
      <p:ext uri="{BB962C8B-B14F-4D97-AF65-F5344CB8AC3E}">
        <p14:creationId xmlns:p14="http://schemas.microsoft.com/office/powerpoint/2010/main" val="2296695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78E67-1EF3-46B6-A183-F3F853E6A132}"/>
              </a:ext>
            </a:extLst>
          </p:cNvPr>
          <p:cNvSpPr>
            <a:spLocks noGrp="1"/>
          </p:cNvSpPr>
          <p:nvPr>
            <p:ph type="title"/>
          </p:nvPr>
        </p:nvSpPr>
        <p:spPr/>
        <p:txBody>
          <a:bodyPr/>
          <a:lstStyle/>
          <a:p>
            <a:pPr algn="ctr"/>
            <a:r>
              <a:rPr lang="en-US" dirty="0">
                <a:effectLst/>
                <a:latin typeface="Times New Roman" panose="02020603050405020304" pitchFamily="18" charset="0"/>
                <a:ea typeface="Calibri" panose="020F0502020204030204" pitchFamily="34" charset="0"/>
                <a:cs typeface="Times New Roman" panose="02020603050405020304" pitchFamily="18" charset="0"/>
              </a:rPr>
              <a:t>Background Detail</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7330BC61-7FF5-48A0-8C45-8F63808FC5ED}"/>
              </a:ext>
            </a:extLst>
          </p:cNvPr>
          <p:cNvSpPr>
            <a:spLocks noGrp="1"/>
          </p:cNvSpPr>
          <p:nvPr>
            <p:ph idx="1"/>
          </p:nvPr>
        </p:nvSpPr>
        <p:spPr/>
        <p:txBody>
          <a:bodyPr/>
          <a:lstStyle/>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There is no history of memory loss or associated illness</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The past life was good with no health problems until retirement</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The family does not have any past experiences of Alzheimer and associated illness</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Gump was identified with depression at the age of sixty two </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No recent travels since she retired and no immunizations done</a:t>
            </a:r>
          </a:p>
          <a:p>
            <a:endParaRPr lang="en-US" dirty="0"/>
          </a:p>
        </p:txBody>
      </p:sp>
    </p:spTree>
    <p:extLst>
      <p:ext uri="{BB962C8B-B14F-4D97-AF65-F5344CB8AC3E}">
        <p14:creationId xmlns:p14="http://schemas.microsoft.com/office/powerpoint/2010/main" val="33429205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ED183-F583-4265-9716-69279E08B2DF}"/>
              </a:ext>
            </a:extLst>
          </p:cNvPr>
          <p:cNvSpPr>
            <a:spLocks noGrp="1"/>
          </p:cNvSpPr>
          <p:nvPr>
            <p:ph type="title"/>
          </p:nvPr>
        </p:nvSpPr>
        <p:spPr/>
        <p:txBody>
          <a:bodyPr/>
          <a:lstStyle/>
          <a:p>
            <a:pPr algn="ctr"/>
            <a:r>
              <a:rPr lang="en-US" dirty="0">
                <a:effectLst/>
                <a:latin typeface="Times New Roman" panose="02020603050405020304" pitchFamily="18" charset="0"/>
                <a:ea typeface="Calibri" panose="020F0502020204030204" pitchFamily="34" charset="0"/>
                <a:cs typeface="Times New Roman" panose="02020603050405020304" pitchFamily="18" charset="0"/>
              </a:rPr>
              <a:t>Clinical Assessment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2DDD46B1-D929-4386-A94B-46DD8E7DCA73}"/>
              </a:ext>
            </a:extLst>
          </p:cNvPr>
          <p:cNvSpPr>
            <a:spLocks noGrp="1"/>
          </p:cNvSpPr>
          <p:nvPr>
            <p:ph idx="1"/>
          </p:nvPr>
        </p:nvSpPr>
        <p:spPr>
          <a:xfrm>
            <a:off x="3803374" y="2052918"/>
            <a:ext cx="8256104" cy="4195481"/>
          </a:xfrm>
        </p:spPr>
        <p:txBody>
          <a:bodyPr/>
          <a:lstStyle/>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Upon arrival, the nurse will conduct physical assessment such as:</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Blood pressure: 140/90mmHg</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Bowel sound: ranged between fifteen to forty-five per minute</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Ambulation using ten meter-walk tests: 0.024</a:t>
            </a:r>
          </a:p>
          <a:p>
            <a:endParaRPr lang="en-US" dirty="0"/>
          </a:p>
        </p:txBody>
      </p:sp>
      <p:pic>
        <p:nvPicPr>
          <p:cNvPr id="5" name="Picture 4">
            <a:extLst>
              <a:ext uri="{FF2B5EF4-FFF2-40B4-BE49-F238E27FC236}">
                <a16:creationId xmlns:a16="http://schemas.microsoft.com/office/drawing/2014/main" id="{CB6AEB10-DBCD-4A8F-8216-E0CD6B4AEABB}"/>
              </a:ext>
            </a:extLst>
          </p:cNvPr>
          <p:cNvPicPr>
            <a:picLocks noChangeAspect="1"/>
          </p:cNvPicPr>
          <p:nvPr/>
        </p:nvPicPr>
        <p:blipFill>
          <a:blip r:embed="rId3"/>
          <a:stretch>
            <a:fillRect/>
          </a:stretch>
        </p:blipFill>
        <p:spPr>
          <a:xfrm>
            <a:off x="1" y="1524000"/>
            <a:ext cx="3697356" cy="5334000"/>
          </a:xfrm>
          <a:prstGeom prst="rect">
            <a:avLst/>
          </a:prstGeom>
        </p:spPr>
      </p:pic>
    </p:spTree>
    <p:extLst>
      <p:ext uri="{BB962C8B-B14F-4D97-AF65-F5344CB8AC3E}">
        <p14:creationId xmlns:p14="http://schemas.microsoft.com/office/powerpoint/2010/main" val="2128609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27433DB-C58F-4696-995D-213B637CCA61}"/>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16AC30B-1A25-4A12-BF9B-44FB1252B8A3}"/>
              </a:ext>
            </a:extLst>
          </p:cNvPr>
          <p:cNvSpPr>
            <a:spLocks noGrp="1"/>
          </p:cNvSpPr>
          <p:nvPr>
            <p:ph type="title"/>
          </p:nvPr>
        </p:nvSpPr>
        <p:spPr/>
        <p:txBody>
          <a:bodyPr/>
          <a:lstStyle/>
          <a:p>
            <a:pPr algn="ctr"/>
            <a:r>
              <a:rPr lang="en-US"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Clinical Assessment (Cont.)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842EE7CB-7457-4358-B7FB-3DCD7999B228}"/>
              </a:ext>
            </a:extLst>
          </p:cNvPr>
          <p:cNvSpPr>
            <a:spLocks noGrp="1"/>
          </p:cNvSpPr>
          <p:nvPr>
            <p:ph idx="1"/>
          </p:nvPr>
        </p:nvSpPr>
        <p:spPr/>
        <p:txBody>
          <a:bodyPr/>
          <a:lstStyle/>
          <a:p>
            <a:pPr marL="0" marR="0">
              <a:lnSpc>
                <a:spcPct val="107000"/>
              </a:lnSpc>
              <a:spcBef>
                <a:spcPts val="0"/>
              </a:spcBef>
              <a:spcAft>
                <a:spcPts val="800"/>
              </a:spcAft>
            </a:pPr>
            <a:r>
              <a:rPr lang="en-US"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Other assessments are to evaluate memory impairment, thinking skills, functional abilities, and behavior change (</a:t>
            </a:r>
            <a:r>
              <a:rPr lang="en-US" sz="2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Pietrzak</a:t>
            </a:r>
            <a:r>
              <a:rPr lang="en-US"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et al., 2018)</a:t>
            </a:r>
          </a:p>
          <a:p>
            <a:pPr marL="0" marR="0">
              <a:lnSpc>
                <a:spcPct val="107000"/>
              </a:lnSpc>
              <a:spcBef>
                <a:spcPts val="0"/>
              </a:spcBef>
              <a:spcAft>
                <a:spcPts val="800"/>
              </a:spcAft>
            </a:pPr>
            <a:r>
              <a:rPr lang="en-US"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The assessment test conducted include:</a:t>
            </a:r>
          </a:p>
          <a:p>
            <a:pPr marL="0" marR="0">
              <a:lnSpc>
                <a:spcPct val="107000"/>
              </a:lnSpc>
              <a:spcBef>
                <a:spcPts val="0"/>
              </a:spcBef>
              <a:spcAft>
                <a:spcPts val="800"/>
              </a:spcAft>
            </a:pPr>
            <a:r>
              <a:rPr lang="en-US"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Mental status testing</a:t>
            </a:r>
          </a:p>
          <a:p>
            <a:pPr marL="0" marR="0">
              <a:lnSpc>
                <a:spcPct val="107000"/>
              </a:lnSpc>
              <a:spcBef>
                <a:spcPts val="0"/>
              </a:spcBef>
              <a:spcAft>
                <a:spcPts val="800"/>
              </a:spcAft>
            </a:pPr>
            <a:r>
              <a:rPr lang="en-US"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Neuropsychological tests</a:t>
            </a:r>
          </a:p>
          <a:p>
            <a:pPr marL="0" marR="0">
              <a:lnSpc>
                <a:spcPct val="107000"/>
              </a:lnSpc>
              <a:spcBef>
                <a:spcPts val="0"/>
              </a:spcBef>
              <a:spcAft>
                <a:spcPts val="800"/>
              </a:spcAft>
            </a:pPr>
            <a:r>
              <a:rPr lang="en-US"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Interviews with family and friends</a:t>
            </a:r>
          </a:p>
          <a:p>
            <a:endParaRPr lang="en-US" dirty="0"/>
          </a:p>
        </p:txBody>
      </p:sp>
    </p:spTree>
    <p:extLst>
      <p:ext uri="{BB962C8B-B14F-4D97-AF65-F5344CB8AC3E}">
        <p14:creationId xmlns:p14="http://schemas.microsoft.com/office/powerpoint/2010/main" val="3303327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C8EC5-9EE1-4D08-BCD9-448361177291}"/>
              </a:ext>
            </a:extLst>
          </p:cNvPr>
          <p:cNvSpPr>
            <a:spLocks noGrp="1"/>
          </p:cNvSpPr>
          <p:nvPr>
            <p:ph type="title"/>
          </p:nvPr>
        </p:nvSpPr>
        <p:spPr/>
        <p:txBody>
          <a:bodyPr/>
          <a:lstStyle/>
          <a:p>
            <a:pPr algn="ctr"/>
            <a:r>
              <a:rPr lang="en-US" dirty="0">
                <a:effectLst/>
                <a:latin typeface="Times New Roman" panose="02020603050405020304" pitchFamily="18" charset="0"/>
                <a:ea typeface="Calibri" panose="020F0502020204030204" pitchFamily="34" charset="0"/>
                <a:cs typeface="Times New Roman" panose="02020603050405020304" pitchFamily="18" charset="0"/>
              </a:rPr>
              <a:t>Clinical assessment (Cont.)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5C6F74C1-18EC-4928-9D1C-CA514A32D82F}"/>
              </a:ext>
            </a:extLst>
          </p:cNvPr>
          <p:cNvSpPr>
            <a:spLocks noGrp="1"/>
          </p:cNvSpPr>
          <p:nvPr>
            <p:ph idx="1"/>
          </p:nvPr>
        </p:nvSpPr>
        <p:spPr/>
        <p:txBody>
          <a:bodyPr>
            <a:normAutofit fontScale="92500" lnSpcReduction="10000"/>
          </a:bodyPr>
          <a:lstStyle/>
          <a:p>
            <a:pPr marL="0" marR="0">
              <a:lnSpc>
                <a:spcPct val="107000"/>
              </a:lnSpc>
              <a:spcBef>
                <a:spcPts val="0"/>
              </a:spcBef>
              <a:spcAft>
                <a:spcPts val="800"/>
              </a:spcAft>
            </a:pP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Alzheimer illness is a progressive neurological illness that makes the mind reduce and cells die</a:t>
            </a:r>
          </a:p>
          <a:p>
            <a:pPr marL="0" marR="0">
              <a:lnSpc>
                <a:spcPct val="107000"/>
              </a:lnSpc>
              <a:spcBef>
                <a:spcPts val="0"/>
              </a:spcBef>
              <a:spcAft>
                <a:spcPts val="800"/>
              </a:spcAft>
            </a:pP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The disease is the well-known cause of dementia as it results in a continuous decline in thinking (Bondi et al., 2017)</a:t>
            </a:r>
          </a:p>
          <a:p>
            <a:pPr marL="0" marR="0">
              <a:lnSpc>
                <a:spcPct val="107000"/>
              </a:lnSpc>
              <a:spcBef>
                <a:spcPts val="0"/>
              </a:spcBef>
              <a:spcAft>
                <a:spcPts val="800"/>
              </a:spcAft>
            </a:pP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Alzheimer symptoms comprise memory loss, challenges in thinking and concentration, and increased aggressiveness</a:t>
            </a:r>
          </a:p>
          <a:p>
            <a:pPr marL="0" marR="0">
              <a:lnSpc>
                <a:spcPct val="107000"/>
              </a:lnSpc>
              <a:spcBef>
                <a:spcPts val="0"/>
              </a:spcBef>
              <a:spcAft>
                <a:spcPts val="800"/>
              </a:spcAft>
            </a:pP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The behavior changes and social skills effects make patients unable to work independently</a:t>
            </a:r>
          </a:p>
          <a:p>
            <a:pPr marL="0" marR="0">
              <a:lnSpc>
                <a:spcPct val="107000"/>
              </a:lnSpc>
              <a:spcBef>
                <a:spcPts val="0"/>
              </a:spcBef>
              <a:spcAft>
                <a:spcPts val="800"/>
              </a:spcAft>
            </a:pP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The cause of the disease is based on several factors such as genetics, lifestyle, and environment (Bondi et al., 2017)</a:t>
            </a:r>
          </a:p>
          <a:p>
            <a:endParaRPr lang="en-US" dirty="0"/>
          </a:p>
        </p:txBody>
      </p:sp>
    </p:spTree>
    <p:extLst>
      <p:ext uri="{BB962C8B-B14F-4D97-AF65-F5344CB8AC3E}">
        <p14:creationId xmlns:p14="http://schemas.microsoft.com/office/powerpoint/2010/main" val="2544394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E419A-DB1D-469B-801A-45716861172E}"/>
              </a:ext>
            </a:extLst>
          </p:cNvPr>
          <p:cNvSpPr>
            <a:spLocks noGrp="1"/>
          </p:cNvSpPr>
          <p:nvPr>
            <p:ph type="title"/>
          </p:nvPr>
        </p:nvSpPr>
        <p:spPr/>
        <p:txBody>
          <a:bodyPr/>
          <a:lstStyle/>
          <a:p>
            <a:pPr algn="ctr"/>
            <a:r>
              <a:rPr lang="en-US" dirty="0">
                <a:effectLst/>
                <a:latin typeface="Times New Roman" panose="02020603050405020304" pitchFamily="18" charset="0"/>
                <a:ea typeface="Calibri" panose="020F0502020204030204" pitchFamily="34" charset="0"/>
                <a:cs typeface="Times New Roman" panose="02020603050405020304" pitchFamily="18" charset="0"/>
              </a:rPr>
              <a:t>Recommendations</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8F9BAB73-5FEF-47B5-8A77-2B9660438192}"/>
              </a:ext>
            </a:extLst>
          </p:cNvPr>
          <p:cNvSpPr>
            <a:spLocks noGrp="1"/>
          </p:cNvSpPr>
          <p:nvPr>
            <p:ph idx="1"/>
          </p:nvPr>
        </p:nvSpPr>
        <p:spPr/>
        <p:txBody>
          <a:bodyPr>
            <a:normAutofit fontScale="92500" lnSpcReduction="20000"/>
          </a:bodyPr>
          <a:lstStyle/>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Gump faces significant emotional and behavior challenges, thus the need to use medication to control</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Due to anxiety and depression changes, Gump uses antidepressants to reduce the mood</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Gump can use antipsychotic drugs to deal with hallucination and delusion issues</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The nurses are concerned with assisting the patient in navigating her daily activities and evading behavioral challenges</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They will focus on determining the patient's medication and educate them on how and what time to take medication</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The medicine to be used in Alzheimer is donepezil (Bondi et al. (2017)</a:t>
            </a:r>
          </a:p>
          <a:p>
            <a:endParaRPr lang="en-US" dirty="0"/>
          </a:p>
        </p:txBody>
      </p:sp>
    </p:spTree>
    <p:extLst>
      <p:ext uri="{BB962C8B-B14F-4D97-AF65-F5344CB8AC3E}">
        <p14:creationId xmlns:p14="http://schemas.microsoft.com/office/powerpoint/2010/main" val="3758588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A090ADF-1F76-4A5C-8D12-6CF6DECA339E}"/>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9FDBCEF-4887-42F9-BB6E-330D6FCEDF7C}"/>
              </a:ext>
            </a:extLst>
          </p:cNvPr>
          <p:cNvSpPr>
            <a:spLocks noGrp="1"/>
          </p:cNvSpPr>
          <p:nvPr>
            <p:ph type="title"/>
          </p:nvPr>
        </p:nvSpPr>
        <p:spPr/>
        <p:txBody>
          <a:bodyPr/>
          <a:lstStyle/>
          <a:p>
            <a:pPr algn="ctr"/>
            <a:r>
              <a:rPr lang="en-US" dirty="0">
                <a:effectLst/>
                <a:latin typeface="Times New Roman" panose="02020603050405020304" pitchFamily="18" charset="0"/>
                <a:ea typeface="Calibri" panose="020F0502020204030204" pitchFamily="34" charset="0"/>
                <a:cs typeface="Times New Roman" panose="02020603050405020304" pitchFamily="18" charset="0"/>
              </a:rPr>
              <a:t>Application to future practice</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6D9CE172-DA07-4AB1-9639-E3489DBD481B}"/>
              </a:ext>
            </a:extLst>
          </p:cNvPr>
          <p:cNvSpPr>
            <a:spLocks noGrp="1"/>
          </p:cNvSpPr>
          <p:nvPr>
            <p:ph idx="1"/>
          </p:nvPr>
        </p:nvSpPr>
        <p:spPr/>
        <p:txBody>
          <a:bodyPr>
            <a:normAutofit/>
          </a:bodyPr>
          <a:lstStyle/>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Future nurses will need to be aware of several things when handling patients with Alzheimer disease</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Nurses will need to understand that Alzheimer is caused by several factors such as genetics, lifestyle, and environmental</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The different contributing factors make the drug not fit all patients</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Also, to continuous research to understand the pathologies underlying Alzheimer disease</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Nurses need to improve their training because diagnosis procedure changes due to the development of biomarkers</a:t>
            </a:r>
          </a:p>
          <a:p>
            <a:endParaRPr lang="en-US" dirty="0"/>
          </a:p>
        </p:txBody>
      </p:sp>
    </p:spTree>
    <p:extLst>
      <p:ext uri="{BB962C8B-B14F-4D97-AF65-F5344CB8AC3E}">
        <p14:creationId xmlns:p14="http://schemas.microsoft.com/office/powerpoint/2010/main" val="1224967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D5DF7-64BF-4BA6-BCEE-F74021827FF3}"/>
              </a:ext>
            </a:extLst>
          </p:cNvPr>
          <p:cNvSpPr>
            <a:spLocks noGrp="1"/>
          </p:cNvSpPr>
          <p:nvPr>
            <p:ph type="title"/>
          </p:nvPr>
        </p:nvSpPr>
        <p:spPr/>
        <p:txBody>
          <a:bodyPr/>
          <a:lstStyle/>
          <a:p>
            <a:pPr algn="ctr"/>
            <a:r>
              <a:rPr lang="en-US" dirty="0">
                <a:effectLst/>
                <a:latin typeface="Times New Roman" panose="02020603050405020304" pitchFamily="18" charset="0"/>
                <a:ea typeface="Calibri" panose="020F0502020204030204" pitchFamily="34" charset="0"/>
                <a:cs typeface="Times New Roman" panose="02020603050405020304" pitchFamily="18" charset="0"/>
              </a:rPr>
              <a:t>Application to future practice (Cont.)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5A2C0316-84B7-4671-B164-F3AF63C8A8E2}"/>
              </a:ext>
            </a:extLst>
          </p:cNvPr>
          <p:cNvSpPr>
            <a:spLocks noGrp="1"/>
          </p:cNvSpPr>
          <p:nvPr>
            <p:ph idx="1"/>
          </p:nvPr>
        </p:nvSpPr>
        <p:spPr>
          <a:xfrm>
            <a:off x="3299790" y="2052918"/>
            <a:ext cx="8892209" cy="4195481"/>
          </a:xfrm>
        </p:spPr>
        <p:txBody>
          <a:bodyPr>
            <a:normAutofit lnSpcReduction="10000"/>
          </a:bodyPr>
          <a:lstStyle/>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The new areas of research comprise of understanding the amyloid and tau proteins pathologies</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Treatment under research comprises compounds that act on the pathological substrate of the disease</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An alternative therapy under study for Alzheimer patients is immunotherapy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Yiannopoulou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&amp;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Papageorgiou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2020)</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Over six million Americans of all ages have Alzheimer (Alzheimer's Association,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n.d</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marR="0">
              <a:lnSpc>
                <a:spcPct val="107000"/>
              </a:lnSpc>
              <a:spcBef>
                <a:spcPts val="0"/>
              </a:spcBef>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It is more likely for the future nurse to encounter future research on Alzheimer treatment</a:t>
            </a:r>
          </a:p>
          <a:p>
            <a:endParaRPr lang="en-US" dirty="0"/>
          </a:p>
        </p:txBody>
      </p:sp>
      <p:pic>
        <p:nvPicPr>
          <p:cNvPr id="5" name="Picture 4">
            <a:extLst>
              <a:ext uri="{FF2B5EF4-FFF2-40B4-BE49-F238E27FC236}">
                <a16:creationId xmlns:a16="http://schemas.microsoft.com/office/drawing/2014/main" id="{8DA9DC4C-9D95-4022-8D2D-DD83E87BE77A}"/>
              </a:ext>
            </a:extLst>
          </p:cNvPr>
          <p:cNvPicPr>
            <a:picLocks noChangeAspect="1"/>
          </p:cNvPicPr>
          <p:nvPr/>
        </p:nvPicPr>
        <p:blipFill>
          <a:blip r:embed="rId3"/>
          <a:stretch>
            <a:fillRect/>
          </a:stretch>
        </p:blipFill>
        <p:spPr>
          <a:xfrm>
            <a:off x="0" y="1709530"/>
            <a:ext cx="3299790" cy="5148470"/>
          </a:xfrm>
          <a:prstGeom prst="rect">
            <a:avLst/>
          </a:prstGeom>
        </p:spPr>
      </p:pic>
    </p:spTree>
    <p:extLst>
      <p:ext uri="{BB962C8B-B14F-4D97-AF65-F5344CB8AC3E}">
        <p14:creationId xmlns:p14="http://schemas.microsoft.com/office/powerpoint/2010/main" val="15098023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63</TotalTime>
  <Words>1858</Words>
  <Application>Microsoft Office PowerPoint</Application>
  <PresentationFormat>Widescreen</PresentationFormat>
  <Paragraphs>77</Paragraphs>
  <Slides>11</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Century Gothic</vt:lpstr>
      <vt:lpstr>Times New Roman</vt:lpstr>
      <vt:lpstr>Wingdings 3</vt:lpstr>
      <vt:lpstr>Ion</vt:lpstr>
      <vt:lpstr>Alzheimer’s Disease</vt:lpstr>
      <vt:lpstr>Introduction to the case or situation </vt:lpstr>
      <vt:lpstr>Background Detail </vt:lpstr>
      <vt:lpstr>Clinical Assessment </vt:lpstr>
      <vt:lpstr>Clinical Assessment (Cont.) </vt:lpstr>
      <vt:lpstr>Clinical assessment (Cont.) </vt:lpstr>
      <vt:lpstr>Recommendations </vt:lpstr>
      <vt:lpstr>Application to future practice </vt:lpstr>
      <vt:lpstr>Application to future practice (Cont.) </vt:lpstr>
      <vt:lpstr>References </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Mwaura</dc:creator>
  <cp:lastModifiedBy>Robert Mwaura</cp:lastModifiedBy>
  <cp:revision>24</cp:revision>
  <dcterms:created xsi:type="dcterms:W3CDTF">2021-08-06T13:34:02Z</dcterms:created>
  <dcterms:modified xsi:type="dcterms:W3CDTF">2021-08-06T17:32:00Z</dcterms:modified>
</cp:coreProperties>
</file>